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media/image3.png" ContentType="image/png"/>
  <Override PartName="/ppt/media/image28.png" ContentType="image/png"/>
  <Override PartName="/ppt/media/image1.jpeg" ContentType="image/jpeg"/>
  <Override PartName="/ppt/media/image8.png" ContentType="image/png"/>
  <Override PartName="/ppt/media/image38.png" ContentType="image/png"/>
  <Override PartName="/ppt/media/image2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23.wmf" ContentType="image/x-wmf"/>
  <Override PartName="/ppt/media/image11.png" ContentType="image/png"/>
  <Override PartName="/ppt/media/image24.wmf" ContentType="image/x-wmf"/>
  <Override PartName="/ppt/media/image12.png" ContentType="image/png"/>
  <Override PartName="/ppt/media/image25.wmf" ContentType="image/x-wmf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50.png" ContentType="image/png"/>
  <Override PartName="/ppt/media/image43.jpeg" ContentType="image/jpe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4b1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5E2CE66-FEE6-4376-90FF-AFAFE8C7E10A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17/01/2022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FB3B7B5-CF46-4304-B14B-2AB6F3EB9EA3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4b1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35CABAC1-9A0F-4659-AB78-1DB5E5651BA6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17/01/2022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8" name="PlaceHolder 8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6CBE71D-0D54-4590-B217-D4A97AB633E2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4b1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BBFF876-7773-4E9C-B6D1-F789E90AE238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17/01/2022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BAD1D6C-E5CD-4866-8B6B-6652966AD36D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4b1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2A4485D-8C1A-4B5D-91CC-43CF606E5261}" type="datetime">
              <a:rPr b="0" lang="fr-FR" sz="1200" spc="-1" strike="noStrike">
                <a:solidFill>
                  <a:srgbClr val="8b8b8b"/>
                </a:solidFill>
                <a:latin typeface="Calibri"/>
              </a:rPr>
              <a:t>17/01/2022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5F5AF3A-0D92-4A6A-A545-FD0FCF50FF75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wmf"/><Relationship Id="rId8" Type="http://schemas.openxmlformats.org/officeDocument/2006/relationships/image" Target="../media/image24.wmf"/><Relationship Id="rId9" Type="http://schemas.openxmlformats.org/officeDocument/2006/relationships/image" Target="../media/image25.wmf"/><Relationship Id="rId10" Type="http://schemas.openxmlformats.org/officeDocument/2006/relationships/image" Target="../media/image26.png"/><Relationship Id="rId1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523880" y="2607840"/>
            <a:ext cx="9143640" cy="17902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L’immersion en anglais</a:t>
            </a:r>
            <a:br/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à l'Athenée Rixensart-Wavre 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1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i="1" lang="fr-FR" sz="4400" spc="-1" strike="noStrike">
                <a:solidFill>
                  <a:srgbClr val="000000"/>
                </a:solidFill>
                <a:latin typeface="Aharoni"/>
              </a:rPr>
              <a:t>THE COLOURS OF THE EARTH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674280" y="1302480"/>
            <a:ext cx="10515240" cy="53082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Unit1: Looking at space and coming down to Earth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Unit 2: Time Zones &amp; the seasons                        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Unit 3: Map projections and orientation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Unit 4: Using the Atlas  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4" descr=""/>
          <p:cNvPicPr/>
          <p:nvPr/>
        </p:nvPicPr>
        <p:blipFill>
          <a:blip r:embed="rId1"/>
          <a:stretch/>
        </p:blipFill>
        <p:spPr>
          <a:xfrm>
            <a:off x="1866240" y="1769760"/>
            <a:ext cx="2009880" cy="72576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08" name="CustomShape 3"/>
          <p:cNvSpPr/>
          <p:nvPr/>
        </p:nvSpPr>
        <p:spPr>
          <a:xfrm>
            <a:off x="4017240" y="1885320"/>
            <a:ext cx="887400" cy="326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9" name="Picture 6" descr=""/>
          <p:cNvPicPr/>
          <p:nvPr/>
        </p:nvPicPr>
        <p:blipFill>
          <a:blip r:embed="rId2"/>
          <a:srcRect l="23103" t="1998" r="23876" b="2581"/>
          <a:stretch/>
        </p:blipFill>
        <p:spPr>
          <a:xfrm>
            <a:off x="5045400" y="1731240"/>
            <a:ext cx="687240" cy="6760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0" name="Picture 7" descr=""/>
          <p:cNvPicPr/>
          <p:nvPr/>
        </p:nvPicPr>
        <p:blipFill>
          <a:blip r:embed="rId3"/>
          <a:srcRect l="850" t="2947" r="639" b="7391"/>
          <a:stretch/>
        </p:blipFill>
        <p:spPr>
          <a:xfrm>
            <a:off x="6009120" y="2466360"/>
            <a:ext cx="1527840" cy="7812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1" name="Picture 8" descr=""/>
          <p:cNvPicPr/>
          <p:nvPr/>
        </p:nvPicPr>
        <p:blipFill>
          <a:blip r:embed="rId4"/>
          <a:srcRect l="0" t="8853" r="0" b="9392"/>
          <a:stretch/>
        </p:blipFill>
        <p:spPr>
          <a:xfrm>
            <a:off x="7726680" y="2495520"/>
            <a:ext cx="1320480" cy="8398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2" name="Picture 9" descr=""/>
          <p:cNvPicPr/>
          <p:nvPr/>
        </p:nvPicPr>
        <p:blipFill>
          <a:blip r:embed="rId5"/>
          <a:stretch/>
        </p:blipFill>
        <p:spPr>
          <a:xfrm>
            <a:off x="5284800" y="3738960"/>
            <a:ext cx="993600" cy="12578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3" name="Picture 10" descr=""/>
          <p:cNvPicPr/>
          <p:nvPr/>
        </p:nvPicPr>
        <p:blipFill>
          <a:blip r:embed="rId6"/>
          <a:stretch/>
        </p:blipFill>
        <p:spPr>
          <a:xfrm>
            <a:off x="6536160" y="3738960"/>
            <a:ext cx="1580400" cy="98352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4" name="Picture 11" descr=""/>
          <p:cNvPicPr/>
          <p:nvPr/>
        </p:nvPicPr>
        <p:blipFill>
          <a:blip r:embed="rId7"/>
          <a:stretch/>
        </p:blipFill>
        <p:spPr>
          <a:xfrm>
            <a:off x="1014840" y="4868280"/>
            <a:ext cx="1856160" cy="5662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5" name="Picture 12" descr=""/>
          <p:cNvPicPr/>
          <p:nvPr/>
        </p:nvPicPr>
        <p:blipFill>
          <a:blip r:embed="rId8"/>
          <a:stretch/>
        </p:blipFill>
        <p:spPr>
          <a:xfrm>
            <a:off x="2941560" y="4945320"/>
            <a:ext cx="1518840" cy="82116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6" name="Picture 13" descr=""/>
          <p:cNvPicPr/>
          <p:nvPr/>
        </p:nvPicPr>
        <p:blipFill>
          <a:blip r:embed="rId9"/>
          <a:stretch/>
        </p:blipFill>
        <p:spPr>
          <a:xfrm>
            <a:off x="4601880" y="5115240"/>
            <a:ext cx="2133360" cy="83052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7" name="Picture 14" descr=""/>
          <p:cNvPicPr/>
          <p:nvPr/>
        </p:nvPicPr>
        <p:blipFill>
          <a:blip r:embed="rId10"/>
          <a:srcRect l="0" t="30690" r="0" b="0"/>
          <a:stretch/>
        </p:blipFill>
        <p:spPr>
          <a:xfrm>
            <a:off x="6970680" y="4824000"/>
            <a:ext cx="1567800" cy="8146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mc:AlternateContent>
    <mc:Choice Requires="p14">
      <p:transition spd="slow" advTm="12000" p14:dur="2000"/>
    </mc:Choice>
    <mc:Fallback>
      <p:transition spd="slow" advTm="12000"/>
    </mc:Fallback>
  </mc:AlternateContent>
  <p:timing>
    <p:tnLst>
      <p:par>
        <p:cTn id="348" dur="indefinite" restart="never" nodeType="tmRoot">
          <p:childTnLst>
            <p:seq>
              <p:cTn id="349" dur="indefinite" nodeType="mainSeq"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4" dur="10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5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6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000"/>
                            </p:stCondLst>
                            <p:childTnLst>
                              <p:par>
                                <p:cTn id="35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1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000"/>
                            </p:stCondLst>
                            <p:childTnLst>
                              <p:par>
                                <p:cTn id="37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6" dur="1000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7" dur="1000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8" dur="1000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000"/>
                            </p:stCondLst>
                            <p:childTnLst>
                              <p:par>
                                <p:cTn id="38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000"/>
                            </p:stCondLst>
                            <p:childTnLst>
                              <p:par>
                                <p:cTn id="39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3" dur="1000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4" dur="1000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5" dur="1000" fill="hold"/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0"/>
                            </p:stCondLst>
                            <p:childTnLst>
                              <p:par>
                                <p:cTn id="39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9" dur="1000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0" dur="1000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1" dur="1000" fill="hold"/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6000"/>
                            </p:stCondLst>
                            <p:childTnLst>
                              <p:par>
                                <p:cTn id="40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1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7000"/>
                            </p:stCondLst>
                            <p:childTnLst>
                              <p:par>
                                <p:cTn id="41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6" dur="1000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7" dur="1000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8" dur="1000" fill="hold"/>
                                        <p:tgtEl>
                                          <p:spTgt spid="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8000"/>
                            </p:stCondLst>
                            <p:childTnLst>
                              <p:par>
                                <p:cTn id="42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4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i="1" lang="fr-FR" sz="4400" spc="-1" strike="noStrike">
                <a:solidFill>
                  <a:srgbClr val="000000"/>
                </a:solidFill>
                <a:latin typeface="Aharoni"/>
              </a:rPr>
              <a:t>BILLIONS OF PEOPLE ON EARTH, AND WHAT ABOUT ME…?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</a:rPr>
              <a:t>Unit 6: Population, Climate Zones &amp; Weather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fr-FR" sz="2800" spc="-1" strike="noStrike">
                <a:solidFill>
                  <a:srgbClr val="000000"/>
                </a:solidFill>
                <a:latin typeface="Calibri"/>
              </a:rPr>
              <a:t>Unit 7: Belgium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" name="Picture 3" descr=""/>
          <p:cNvPicPr/>
          <p:nvPr/>
        </p:nvPicPr>
        <p:blipFill>
          <a:blip r:embed="rId1"/>
          <a:stretch/>
        </p:blipFill>
        <p:spPr>
          <a:xfrm>
            <a:off x="2130840" y="2279520"/>
            <a:ext cx="1571040" cy="1571040"/>
          </a:xfrm>
          <a:prstGeom prst="rect">
            <a:avLst/>
          </a:prstGeom>
          <a:ln>
            <a:noFill/>
          </a:ln>
        </p:spPr>
      </p:pic>
      <p:pic>
        <p:nvPicPr>
          <p:cNvPr id="221" name="Picture 4" descr=""/>
          <p:cNvPicPr/>
          <p:nvPr/>
        </p:nvPicPr>
        <p:blipFill>
          <a:blip r:embed="rId2"/>
          <a:stretch/>
        </p:blipFill>
        <p:spPr>
          <a:xfrm>
            <a:off x="4033440" y="2279520"/>
            <a:ext cx="1922040" cy="11426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2" name="Picture 5" descr=""/>
          <p:cNvPicPr/>
          <p:nvPr/>
        </p:nvPicPr>
        <p:blipFill>
          <a:blip r:embed="rId3"/>
          <a:stretch/>
        </p:blipFill>
        <p:spPr>
          <a:xfrm>
            <a:off x="6287400" y="2279520"/>
            <a:ext cx="1632600" cy="1224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3" name="Picture 6" descr=""/>
          <p:cNvPicPr/>
          <p:nvPr/>
        </p:nvPicPr>
        <p:blipFill>
          <a:blip r:embed="rId4"/>
          <a:stretch/>
        </p:blipFill>
        <p:spPr>
          <a:xfrm>
            <a:off x="7920360" y="984600"/>
            <a:ext cx="1533600" cy="1411560"/>
          </a:xfrm>
          <a:prstGeom prst="rect">
            <a:avLst/>
          </a:prstGeom>
          <a:ln>
            <a:noFill/>
          </a:ln>
        </p:spPr>
      </p:pic>
      <p:pic>
        <p:nvPicPr>
          <p:cNvPr id="224" name="Picture 7" descr=""/>
          <p:cNvPicPr/>
          <p:nvPr/>
        </p:nvPicPr>
        <p:blipFill>
          <a:blip r:embed="rId5"/>
          <a:srcRect l="5875" t="3741" r="4316" b="456"/>
          <a:stretch/>
        </p:blipFill>
        <p:spPr>
          <a:xfrm>
            <a:off x="2130840" y="4304880"/>
            <a:ext cx="2075760" cy="16322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5" name="Picture 8" descr=""/>
          <p:cNvPicPr/>
          <p:nvPr/>
        </p:nvPicPr>
        <p:blipFill>
          <a:blip r:embed="rId6"/>
          <a:srcRect l="5087" t="0" r="6455" b="12766"/>
          <a:stretch/>
        </p:blipFill>
        <p:spPr>
          <a:xfrm>
            <a:off x="4173840" y="4169880"/>
            <a:ext cx="1781640" cy="98928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6" name="Picture 9" descr=""/>
          <p:cNvPicPr/>
          <p:nvPr/>
        </p:nvPicPr>
        <p:blipFill>
          <a:blip r:embed="rId7"/>
          <a:stretch/>
        </p:blipFill>
        <p:spPr>
          <a:xfrm>
            <a:off x="4596840" y="5253120"/>
            <a:ext cx="1690200" cy="96192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mc:AlternateContent>
    <mc:Choice Requires="p14">
      <p:transition spd="slow" advTm="12000" p14:dur="2000"/>
    </mc:Choice>
    <mc:Fallback>
      <p:transition spd="slow" advTm="12000"/>
    </mc:Fallback>
  </mc:AlternateContent>
  <p:timing>
    <p:tnLst>
      <p:par>
        <p:cTn id="440" dur="indefinite" restart="never" nodeType="tmRoot">
          <p:childTnLst>
            <p:seq>
              <p:cTn id="441" dur="indefinite" nodeType="mainSeq">
                <p:childTnLst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1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8" dur="10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9" dur="10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000"/>
                            </p:stCondLst>
                            <p:childTnLst>
                              <p:par>
                                <p:cTn id="46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5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8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9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4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5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0" dur="10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1" dur="1000" fill="hold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2" dur="1000" fill="hold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6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0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1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5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</a:rPr>
              <a:t>L'histoire en immersion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1ere année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Introduction à l'histoire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 paléolithique 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 néolithique 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La Mésopotamie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L’Egypte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Les Celtes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Grèce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Rome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TextShape 4"/>
          <p:cNvSpPr txBox="1"/>
          <p:nvPr/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2eme année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Shape 5"/>
          <p:cNvSpPr txBox="1"/>
          <p:nvPr/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 Moyen Age: les paysans 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 Moyen Age : les seigneurs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 Moyen Age : les villes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I’Islam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La période industrielle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Recherche individuelle à présenter en oral : un sujet d’après 1919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193680" y="365040"/>
            <a:ext cx="1170180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</a:rPr>
              <a:t>Comment apprenons-nous l'histoire en immersion à l'Athenée Royal Rixensart-Wavre?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251280" y="1978560"/>
            <a:ext cx="5745960" cy="4737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7000"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Un syllabus par unité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nombreux exercices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Compétences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analyse de documents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synthèses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critique historique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recherche d'information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...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Exercices de révisions avant les évaluations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Cours en power point avec documents en couleur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Adapté aux élèves "dys"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Evaluations: les élèves sont testés sur leurs connaissances et les compétences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Image 7" descr=""/>
          <p:cNvPicPr/>
          <p:nvPr/>
        </p:nvPicPr>
        <p:blipFill>
          <a:blip r:embed="rId1"/>
          <a:stretch/>
        </p:blipFill>
        <p:spPr>
          <a:xfrm>
            <a:off x="6241320" y="2248560"/>
            <a:ext cx="5695560" cy="320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193680" y="500400"/>
            <a:ext cx="11701800" cy="611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18000"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Comment apprenons-nous l'histoire en immersion à l'Athenée Royal Rixensart-Wavre?</a:t>
            </a:r>
            <a:br/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138240" y="178812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Analyser un texte historique et l'adapter en jeux de rôle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251280" y="2505240"/>
            <a:ext cx="5745960" cy="3684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TextShape 4"/>
          <p:cNvSpPr txBox="1"/>
          <p:nvPr/>
        </p:nvSpPr>
        <p:spPr>
          <a:xfrm>
            <a:off x="4667400" y="1372680"/>
            <a:ext cx="518292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Créer des vidéos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9" name="Image 5" descr=""/>
          <p:cNvPicPr/>
          <p:nvPr/>
        </p:nvPicPr>
        <p:blipFill>
          <a:blip r:embed="rId1"/>
          <a:stretch/>
        </p:blipFill>
        <p:spPr>
          <a:xfrm>
            <a:off x="189720" y="3009600"/>
            <a:ext cx="3987000" cy="2995560"/>
          </a:xfrm>
          <a:prstGeom prst="rect">
            <a:avLst/>
          </a:prstGeom>
          <a:ln>
            <a:noFill/>
          </a:ln>
        </p:spPr>
      </p:pic>
      <p:pic>
        <p:nvPicPr>
          <p:cNvPr id="240" name="Image 10" descr=""/>
          <p:cNvPicPr/>
          <p:nvPr/>
        </p:nvPicPr>
        <p:blipFill>
          <a:blip r:embed="rId2"/>
          <a:stretch/>
        </p:blipFill>
        <p:spPr>
          <a:xfrm>
            <a:off x="4447800" y="3007440"/>
            <a:ext cx="2933280" cy="3438000"/>
          </a:xfrm>
          <a:prstGeom prst="rect">
            <a:avLst/>
          </a:prstGeom>
          <a:ln>
            <a:noFill/>
          </a:ln>
        </p:spPr>
      </p:pic>
      <p:pic>
        <p:nvPicPr>
          <p:cNvPr id="241" name="Image 11" descr=""/>
          <p:cNvPicPr/>
          <p:nvPr/>
        </p:nvPicPr>
        <p:blipFill>
          <a:blip r:embed="rId3"/>
          <a:stretch/>
        </p:blipFill>
        <p:spPr>
          <a:xfrm>
            <a:off x="7550640" y="1896480"/>
            <a:ext cx="2742840" cy="3064680"/>
          </a:xfrm>
          <a:prstGeom prst="rect">
            <a:avLst/>
          </a:prstGeom>
          <a:ln>
            <a:noFill/>
          </a:ln>
        </p:spPr>
      </p:pic>
      <p:pic>
        <p:nvPicPr>
          <p:cNvPr id="242" name="Image 12" descr=""/>
          <p:cNvPicPr/>
          <p:nvPr/>
        </p:nvPicPr>
        <p:blipFill>
          <a:blip r:embed="rId4"/>
          <a:stretch/>
        </p:blipFill>
        <p:spPr>
          <a:xfrm>
            <a:off x="9286920" y="3976560"/>
            <a:ext cx="2742840" cy="2241720"/>
          </a:xfrm>
          <a:prstGeom prst="rect">
            <a:avLst/>
          </a:prstGeom>
          <a:ln>
            <a:noFill/>
          </a:ln>
        </p:spPr>
      </p:pic>
      <p:sp>
        <p:nvSpPr>
          <p:cNvPr id="243" name="CustomShape 5"/>
          <p:cNvSpPr/>
          <p:nvPr/>
        </p:nvSpPr>
        <p:spPr>
          <a:xfrm>
            <a:off x="3691080" y="3545640"/>
            <a:ext cx="274284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6"/>
          <p:cNvSpPr/>
          <p:nvPr/>
        </p:nvSpPr>
        <p:spPr>
          <a:xfrm>
            <a:off x="7553520" y="959400"/>
            <a:ext cx="4257000" cy="108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Visiter un lieu historique et créer un </a:t>
            </a:r>
            <a:r>
              <a:rPr b="1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reportage video </a:t>
            </a:r>
            <a:br/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280440" y="545400"/>
            <a:ext cx="11711160" cy="5054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13000"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Comment apprenons-nous l'histoire en immersion à l'Athenée Royal Rixensart-Wavre?</a:t>
            </a:r>
            <a:br/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280440" y="1150560"/>
            <a:ext cx="6160680" cy="10166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Ludopédagogie: 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Jeux de cartes, puzzles, jeux de rôles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TextShape 3"/>
          <p:cNvSpPr txBox="1"/>
          <p:nvPr/>
        </p:nvSpPr>
        <p:spPr>
          <a:xfrm>
            <a:off x="7193160" y="1052640"/>
            <a:ext cx="465228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Pour aider à mémoriser, donner du sens et s'amuser en apprenant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8" name="Image 8" descr=""/>
          <p:cNvPicPr/>
          <p:nvPr/>
        </p:nvPicPr>
        <p:blipFill>
          <a:blip r:embed="rId1"/>
          <a:stretch/>
        </p:blipFill>
        <p:spPr>
          <a:xfrm>
            <a:off x="3526920" y="2371320"/>
            <a:ext cx="2929320" cy="3933720"/>
          </a:xfrm>
          <a:prstGeom prst="rect">
            <a:avLst/>
          </a:prstGeom>
          <a:ln>
            <a:noFill/>
          </a:ln>
        </p:spPr>
      </p:pic>
      <p:pic>
        <p:nvPicPr>
          <p:cNvPr id="249" name="Image 9" descr=""/>
          <p:cNvPicPr/>
          <p:nvPr/>
        </p:nvPicPr>
        <p:blipFill>
          <a:blip r:embed="rId2"/>
          <a:stretch/>
        </p:blipFill>
        <p:spPr>
          <a:xfrm>
            <a:off x="6724080" y="2053800"/>
            <a:ext cx="3324600" cy="2500560"/>
          </a:xfrm>
          <a:prstGeom prst="rect">
            <a:avLst/>
          </a:prstGeom>
          <a:ln>
            <a:noFill/>
          </a:ln>
        </p:spPr>
      </p:pic>
      <p:pic>
        <p:nvPicPr>
          <p:cNvPr id="250" name="Image 12" descr=""/>
          <p:cNvPicPr/>
          <p:nvPr/>
        </p:nvPicPr>
        <p:blipFill>
          <a:blip r:embed="rId3"/>
          <a:stretch/>
        </p:blipFill>
        <p:spPr>
          <a:xfrm>
            <a:off x="8688240" y="4159080"/>
            <a:ext cx="3380040" cy="2514240"/>
          </a:xfrm>
          <a:prstGeom prst="rect">
            <a:avLst/>
          </a:prstGeom>
          <a:ln>
            <a:noFill/>
          </a:ln>
        </p:spPr>
      </p:pic>
      <p:pic>
        <p:nvPicPr>
          <p:cNvPr id="251" name="Image 16" descr=""/>
          <p:cNvPicPr/>
          <p:nvPr/>
        </p:nvPicPr>
        <p:blipFill>
          <a:blip r:embed="rId4"/>
          <a:stretch/>
        </p:blipFill>
        <p:spPr>
          <a:xfrm>
            <a:off x="276480" y="2315880"/>
            <a:ext cx="3000600" cy="3989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93680" y="794520"/>
            <a:ext cx="11701800" cy="418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000"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Comment apprenons-nous l'histoire en immersion à l'Athenée Royal Rixensart-Wavre?</a:t>
            </a:r>
            <a:br/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8409240" y="1217160"/>
            <a:ext cx="5157360" cy="476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Créer, inventer et s'amuser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TextShape 3"/>
          <p:cNvSpPr txBox="1"/>
          <p:nvPr/>
        </p:nvSpPr>
        <p:spPr>
          <a:xfrm>
            <a:off x="491760" y="1318320"/>
            <a:ext cx="3049200" cy="7959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Se déguiser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5" name="Image 10" descr=""/>
          <p:cNvPicPr/>
          <p:nvPr/>
        </p:nvPicPr>
        <p:blipFill>
          <a:blip r:embed="rId1"/>
          <a:stretch/>
        </p:blipFill>
        <p:spPr>
          <a:xfrm>
            <a:off x="7068960" y="1768320"/>
            <a:ext cx="4928400" cy="4919040"/>
          </a:xfrm>
          <a:prstGeom prst="rect">
            <a:avLst/>
          </a:prstGeom>
          <a:ln>
            <a:noFill/>
          </a:ln>
        </p:spPr>
      </p:pic>
      <p:pic>
        <p:nvPicPr>
          <p:cNvPr id="256" name="Image 13" descr=""/>
          <p:cNvPicPr/>
          <p:nvPr/>
        </p:nvPicPr>
        <p:blipFill>
          <a:blip r:embed="rId2"/>
          <a:stretch/>
        </p:blipFill>
        <p:spPr>
          <a:xfrm>
            <a:off x="495360" y="2439000"/>
            <a:ext cx="3350880" cy="240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187920" y="600480"/>
            <a:ext cx="11923560" cy="5148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14000"/>
          </a:bodyPr>
          <a:p>
            <a:pPr>
              <a:lnSpc>
                <a:spcPct val="90000"/>
              </a:lnSpc>
            </a:pPr>
            <a:r>
              <a:rPr b="0" lang="fr-FR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Comment apprenons-nous l'histoire en immersion à l'Athenée Royal Rixensart-Wavre?</a:t>
            </a:r>
            <a:br/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Synthèses: on adore les mind maps;)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9" name="Image 7" descr=""/>
          <p:cNvPicPr/>
          <p:nvPr/>
        </p:nvPicPr>
        <p:blipFill>
          <a:blip r:embed="rId1"/>
          <a:stretch/>
        </p:blipFill>
        <p:spPr>
          <a:xfrm>
            <a:off x="313200" y="2605680"/>
            <a:ext cx="5836320" cy="3912480"/>
          </a:xfrm>
          <a:prstGeom prst="rect">
            <a:avLst/>
          </a:prstGeom>
          <a:ln>
            <a:noFill/>
          </a:ln>
        </p:spPr>
      </p:pic>
      <p:sp>
        <p:nvSpPr>
          <p:cNvPr id="260" name="TextShape 3"/>
          <p:cNvSpPr txBox="1"/>
          <p:nvPr/>
        </p:nvSpPr>
        <p:spPr>
          <a:xfrm>
            <a:off x="6683400" y="1266480"/>
            <a:ext cx="356220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Des sorties ou l'on "touche à tout"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1" name="Image 8" descr=""/>
          <p:cNvPicPr/>
          <p:nvPr/>
        </p:nvPicPr>
        <p:blipFill>
          <a:blip r:embed="rId2"/>
          <a:stretch/>
        </p:blipFill>
        <p:spPr>
          <a:xfrm>
            <a:off x="9452880" y="4676040"/>
            <a:ext cx="2595240" cy="1936800"/>
          </a:xfrm>
          <a:prstGeom prst="rect">
            <a:avLst/>
          </a:prstGeom>
          <a:ln>
            <a:noFill/>
          </a:ln>
        </p:spPr>
      </p:pic>
      <p:pic>
        <p:nvPicPr>
          <p:cNvPr id="262" name="Image 9" descr=""/>
          <p:cNvPicPr/>
          <p:nvPr/>
        </p:nvPicPr>
        <p:blipFill>
          <a:blip r:embed="rId3"/>
          <a:stretch/>
        </p:blipFill>
        <p:spPr>
          <a:xfrm>
            <a:off x="6508800" y="4559760"/>
            <a:ext cx="2742840" cy="2059200"/>
          </a:xfrm>
          <a:prstGeom prst="rect">
            <a:avLst/>
          </a:prstGeom>
          <a:ln>
            <a:noFill/>
          </a:ln>
        </p:spPr>
      </p:pic>
      <p:pic>
        <p:nvPicPr>
          <p:cNvPr id="263" name="Image 10" descr=""/>
          <p:cNvPicPr/>
          <p:nvPr/>
        </p:nvPicPr>
        <p:blipFill>
          <a:blip r:embed="rId4"/>
          <a:stretch/>
        </p:blipFill>
        <p:spPr>
          <a:xfrm>
            <a:off x="9411480" y="1025280"/>
            <a:ext cx="2609640" cy="3476160"/>
          </a:xfrm>
          <a:prstGeom prst="rect">
            <a:avLst/>
          </a:prstGeom>
          <a:ln>
            <a:noFill/>
          </a:ln>
        </p:spPr>
      </p:pic>
      <p:pic>
        <p:nvPicPr>
          <p:cNvPr id="264" name="Image 11" descr=""/>
          <p:cNvPicPr/>
          <p:nvPr/>
        </p:nvPicPr>
        <p:blipFill>
          <a:blip r:embed="rId5"/>
          <a:stretch/>
        </p:blipFill>
        <p:spPr>
          <a:xfrm>
            <a:off x="7510320" y="2093400"/>
            <a:ext cx="1742760" cy="2323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</a:rPr>
              <a:t>Activité "anglais" 4h/semaine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Pour les élèves d'immersion "tardive"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Développement du vocabulaire en anglais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Aide à l’apprentissage du vocabulaire pour les cours de géographie et d’histoire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Mise en pratique de notions apprises en histoire, en géographie ou au cours d’anglais LM1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Travail sur la prononciation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Activités culturelles et ludiques ( film, chansons, dialogues, etc) 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… 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12000" p14:dur="2000"/>
    </mc:Choice>
    <mc:Fallback>
      <p:transition spd="slow" advTm="12000"/>
    </mc:Fallback>
  </mc:AlternateContent>
  <p:timing>
    <p:tnLst>
      <p:par>
        <p:cTn id="498" dur="indefinite" restart="never" nodeType="tmRoot">
          <p:childTnLst>
            <p:seq>
              <p:cTn id="499" dur="indefinite" nodeType="mainSeq"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00"/>
                            </p:stCondLst>
                            <p:childTnLst>
                              <p:par>
                                <p:cTn id="506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8" dur="10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3000"/>
                            </p:stCondLst>
                            <p:childTnLst>
                              <p:par>
                                <p:cTn id="51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2" dur="10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4500"/>
                            </p:stCondLst>
                            <p:childTnLst>
                              <p:par>
                                <p:cTn id="514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6" dur="10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000"/>
                            </p:stCondLst>
                            <p:childTnLst>
                              <p:par>
                                <p:cTn id="518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0" dur="10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2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1000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9000"/>
                            </p:stCondLst>
                            <p:childTnLst>
                              <p:par>
                                <p:cTn id="526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8" dur="1000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2" dur="1000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838080" y="4150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1" lang="fr-FR" sz="4400" spc="-1" strike="noStrike" u="sng">
                <a:solidFill>
                  <a:srgbClr val="000000"/>
                </a:solidFill>
                <a:uFillTx/>
                <a:latin typeface="Calibri Light"/>
              </a:rPr>
              <a:t>Remarques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Possibilité de glisser d’un niveau à l’autre pendant l’année scolaire si nécessaire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Possibilité de sortir de l’immersion si nécessaire et d’y revenir plus tard (avec beaucoup de travail individuel) 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L’immersion tardive et continuum sont séparées au premier degré. Elles peuvent se mélanger aux deuxième et troisième degrés. 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533" dur="indefinite" restart="never" nodeType="tmRoot">
          <p:childTnLst>
            <p:seq>
              <p:cTn id="534" dur="indefinite" nodeType="mainSeq"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9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500"/>
                            </p:stCondLst>
                            <p:childTnLst>
                              <p:par>
                                <p:cTn id="54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3" dur="10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3000"/>
                            </p:stCondLst>
                            <p:childTnLst>
                              <p:par>
                                <p:cTn id="54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7" dur="10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4500"/>
                            </p:stCondLst>
                            <p:childTnLst>
                              <p:par>
                                <p:cTn id="549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1" dur="10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839880" y="365040"/>
            <a:ext cx="10515240" cy="7293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9000"/>
          </a:bodyPr>
          <a:p>
            <a:pPr algn="ctr">
              <a:lnSpc>
                <a:spcPct val="90000"/>
              </a:lnSpc>
            </a:pPr>
            <a:r>
              <a:rPr b="1" i="1" lang="fr-FR" sz="8800" spc="-1" strike="noStrike">
                <a:solidFill>
                  <a:srgbClr val="000000"/>
                </a:solidFill>
                <a:latin typeface="Calibri Light"/>
              </a:rPr>
              <a:t>2 filières </a:t>
            </a:r>
            <a:endParaRPr b="0" lang="fr-FR" sz="8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839880" y="1708920"/>
            <a:ext cx="5157360" cy="4633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85000"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3600" spc="-1" strike="noStrike">
                <a:solidFill>
                  <a:srgbClr val="000000"/>
                </a:solidFill>
                <a:latin typeface="Calibri"/>
                <a:ea typeface="Calibri"/>
              </a:rPr>
              <a:t>L’immersion Continuum</a:t>
            </a:r>
            <a:endParaRPr b="0" lang="fr-FR" sz="3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TextShape 3"/>
          <p:cNvSpPr txBox="1"/>
          <p:nvPr/>
        </p:nvSpPr>
        <p:spPr>
          <a:xfrm>
            <a:off x="410400" y="2006280"/>
            <a:ext cx="5157360" cy="36842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Pour ceux qui en suivi l'immersion anglaise en primaire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Pour ceux qui ont déjà une (bonne) connaissance de l’anglais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4h d’anglais LM1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2h d’histoire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latin typeface="Calibri"/>
                <a:ea typeface="Calibri"/>
              </a:rPr>
              <a:t>2h de géographie 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Shape 4"/>
          <p:cNvSpPr txBox="1"/>
          <p:nvPr/>
        </p:nvSpPr>
        <p:spPr>
          <a:xfrm>
            <a:off x="6324480" y="1293120"/>
            <a:ext cx="5182920" cy="82368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3500" spc="-1" strike="noStrike">
                <a:solidFill>
                  <a:srgbClr val="000000"/>
                </a:solidFill>
                <a:latin typeface="Calibri"/>
                <a:ea typeface="Calibri"/>
              </a:rPr>
              <a:t>L’immersion Tardive </a:t>
            </a: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TextShape 5"/>
          <p:cNvSpPr txBox="1"/>
          <p:nvPr/>
        </p:nvSpPr>
        <p:spPr>
          <a:xfrm>
            <a:off x="6407640" y="2075760"/>
            <a:ext cx="5182920" cy="3684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5000"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Pour ceux qui n’ont jamais fait d’anglais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Pour des élèves motivés, dont c’est le choix personnel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Pour les élèves dont les parents sont prêts à suivre et aider leur enfant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4h d’anglais LM1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2h de géographie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2h d’histoire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4h d’activités « anglais »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CustomShape 6"/>
          <p:cNvSpPr/>
          <p:nvPr/>
        </p:nvSpPr>
        <p:spPr>
          <a:xfrm>
            <a:off x="544680" y="5837040"/>
            <a:ext cx="11055600" cy="82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fr-FR" sz="4800" spc="-1" strike="noStrike">
                <a:solidFill>
                  <a:srgbClr val="000000"/>
                </a:solidFill>
                <a:latin typeface="Calibri"/>
              </a:rPr>
              <a:t>1 équipe</a:t>
            </a:r>
            <a:r>
              <a:rPr b="0" lang="fr-FR" sz="2400" spc="-1" strike="noStrike">
                <a:solidFill>
                  <a:srgbClr val="000000"/>
                </a:solidFill>
                <a:latin typeface="Calibri"/>
              </a:rPr>
              <a:t> de profs motivés, anglophone ou de niveau équivalent certifié</a:t>
            </a:r>
            <a:endParaRPr b="0" lang="fr-FR" sz="2400" spc="-1" strike="noStrike">
              <a:latin typeface="Arial"/>
            </a:endParaRPr>
          </a:p>
        </p:txBody>
      </p:sp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500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0" name="Image 7" descr=""/>
          <p:cNvPicPr/>
          <p:nvPr/>
        </p:nvPicPr>
        <p:blipFill>
          <a:blip r:embed="rId1"/>
          <a:srcRect l="0" t="0" r="0" b="21"/>
          <a:stretch/>
        </p:blipFill>
        <p:spPr>
          <a:xfrm>
            <a:off x="0" y="1440"/>
            <a:ext cx="12191760" cy="685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fr-FR" sz="4400" spc="-1" strike="noStrike">
                <a:solidFill>
                  <a:srgbClr val="000000"/>
                </a:solidFill>
                <a:latin typeface="Calibri"/>
              </a:rPr>
              <a:t>N’hésitez pas si vous avez des questions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fr-FR" sz="4400" spc="-1" strike="noStrike">
                <a:solidFill>
                  <a:srgbClr val="000000"/>
                </a:solidFill>
                <a:latin typeface="Calibri"/>
              </a:rPr>
              <a:t>Please, if you have questions, just ask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advTm="10000" p14:dur="10"/>
    </mc:Choice>
    <mc:Fallback>
      <p:transition advTm="10000"/>
    </mc:Fallback>
  </mc:AlternateContent>
  <p:timing>
    <p:tnLst>
      <p:par>
        <p:cTn id="552" dur="indefinite" restart="never" nodeType="tmRoot">
          <p:childTnLst>
            <p:seq>
              <p:cTn id="553" dur="indefinite" nodeType="mainSeq"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8" dur="10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9" dur="1000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0" dur="1000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3" dur="10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4" dur="1000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5" dur="1000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533520" y="365040"/>
            <a:ext cx="10820160" cy="13392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</a:rPr>
              <a:t>Langue moderne Anglais 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242280" y="1825560"/>
            <a:ext cx="11748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1000"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i="1" lang="fr-FR" sz="4400" spc="-1" strike="noStrike" u="sng">
                <a:solidFill>
                  <a:srgbClr val="000000"/>
                </a:solidFill>
                <a:uFillTx/>
                <a:latin typeface="Calibri"/>
              </a:rPr>
              <a:t>4h d’anglais LM1: 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Travail de la langue à travers les 5UAA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000" spc="-1" strike="noStrike">
                <a:solidFill>
                  <a:srgbClr val="000000"/>
                </a:solidFill>
                <a:latin typeface="Calibri"/>
              </a:rPr>
              <a:t>UAA1: Compréhension à l’audition</a:t>
            </a: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000" spc="-1" strike="noStrike">
                <a:solidFill>
                  <a:srgbClr val="000000"/>
                </a:solidFill>
                <a:latin typeface="Calibri"/>
              </a:rPr>
              <a:t>UAA2: Compréhension à la lecture</a:t>
            </a: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000" spc="-1" strike="noStrike">
                <a:solidFill>
                  <a:srgbClr val="000000"/>
                </a:solidFill>
                <a:latin typeface="Calibri"/>
              </a:rPr>
              <a:t>UAA3: Expression orale en intéraction</a:t>
            </a: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000" spc="-1" strike="noStrike">
                <a:solidFill>
                  <a:srgbClr val="000000"/>
                </a:solidFill>
                <a:latin typeface="Calibri"/>
              </a:rPr>
              <a:t>UAA4: Expression orale sans intéraction</a:t>
            </a: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3000" spc="-1" strike="noStrike">
                <a:solidFill>
                  <a:srgbClr val="000000"/>
                </a:solidFill>
                <a:latin typeface="Calibri"/>
              </a:rPr>
              <a:t>UAA5: Expression écrite </a:t>
            </a: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90000"/>
              </a:lnSpc>
              <a:spcBef>
                <a:spcPts val="499"/>
              </a:spcBef>
            </a:pP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Apprentissage de la langue: SSFL (Vocabulaire et grammaire) 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Continuum: On démarre à un niveau Pre-intermediate 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13000" p14:dur="2000"/>
    </mc:Choice>
    <mc:Fallback>
      <p:transition spd="slow" advTm="13000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10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10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10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1000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1000"/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1000"/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1000"/>
                                        <p:tgtEl>
                                          <p:spTgt spid="1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1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41640" y="308880"/>
            <a:ext cx="1116648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3000"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  <a:ea typeface="Calibri Light"/>
              </a:rPr>
              <a:t>Langue moderne Anglais "continuum"</a:t>
            </a:r>
            <a:br/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1408320" y="80031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Manuels utilisés: 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8" name="Picture 2" descr=""/>
          <p:cNvPicPr/>
          <p:nvPr/>
        </p:nvPicPr>
        <p:blipFill>
          <a:blip r:embed="rId1"/>
          <a:stretch/>
        </p:blipFill>
        <p:spPr>
          <a:xfrm>
            <a:off x="992880" y="1514880"/>
            <a:ext cx="3781080" cy="4752720"/>
          </a:xfrm>
          <a:prstGeom prst="rect">
            <a:avLst/>
          </a:prstGeom>
          <a:ln>
            <a:noFill/>
          </a:ln>
        </p:spPr>
      </p:pic>
      <p:pic>
        <p:nvPicPr>
          <p:cNvPr id="179" name="Image 3" descr=""/>
          <p:cNvPicPr/>
          <p:nvPr/>
        </p:nvPicPr>
        <p:blipFill>
          <a:blip r:embed="rId2"/>
          <a:stretch/>
        </p:blipFill>
        <p:spPr>
          <a:xfrm>
            <a:off x="6550920" y="1582560"/>
            <a:ext cx="3765240" cy="473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82" dur="indefinite" restart="never" nodeType="tmRoot">
          <p:childTnLst>
            <p:seq>
              <p:cTn id="83" dur="indefinite" nodeType="mainSeq"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-6840" y="379080"/>
            <a:ext cx="1015488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3000"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  <a:ea typeface="Calibri Light"/>
              </a:rPr>
              <a:t>Langue moderne Anglais "continuum"</a:t>
            </a:r>
            <a:br/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300600" y="1690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Livres de lecture à lire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Vidéos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Films et activités plus ludiques en fin de période 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Image 4" descr=""/>
          <p:cNvPicPr/>
          <p:nvPr/>
        </p:nvPicPr>
        <p:blipFill>
          <a:blip r:embed="rId1"/>
          <a:stretch/>
        </p:blipFill>
        <p:spPr>
          <a:xfrm>
            <a:off x="7537680" y="4276080"/>
            <a:ext cx="1790280" cy="2552400"/>
          </a:xfrm>
          <a:prstGeom prst="rect">
            <a:avLst/>
          </a:prstGeom>
          <a:ln>
            <a:noFill/>
          </a:ln>
        </p:spPr>
      </p:pic>
      <p:pic>
        <p:nvPicPr>
          <p:cNvPr id="183" name="Image 6" descr=""/>
          <p:cNvPicPr/>
          <p:nvPr/>
        </p:nvPicPr>
        <p:blipFill>
          <a:blip r:embed="rId2"/>
          <a:stretch/>
        </p:blipFill>
        <p:spPr>
          <a:xfrm>
            <a:off x="300600" y="4454640"/>
            <a:ext cx="1667520" cy="2403000"/>
          </a:xfrm>
          <a:prstGeom prst="rect">
            <a:avLst/>
          </a:prstGeom>
          <a:ln>
            <a:noFill/>
          </a:ln>
        </p:spPr>
      </p:pic>
      <p:pic>
        <p:nvPicPr>
          <p:cNvPr id="184" name="Image 7" descr=""/>
          <p:cNvPicPr/>
          <p:nvPr/>
        </p:nvPicPr>
        <p:blipFill>
          <a:blip r:embed="rId3"/>
          <a:stretch/>
        </p:blipFill>
        <p:spPr>
          <a:xfrm>
            <a:off x="2646000" y="4395960"/>
            <a:ext cx="1721520" cy="2432160"/>
          </a:xfrm>
          <a:prstGeom prst="rect">
            <a:avLst/>
          </a:prstGeom>
          <a:ln>
            <a:noFill/>
          </a:ln>
        </p:spPr>
      </p:pic>
      <p:pic>
        <p:nvPicPr>
          <p:cNvPr id="185" name="Image 9" descr=""/>
          <p:cNvPicPr/>
          <p:nvPr/>
        </p:nvPicPr>
        <p:blipFill>
          <a:blip r:embed="rId4"/>
          <a:stretch/>
        </p:blipFill>
        <p:spPr>
          <a:xfrm>
            <a:off x="5003280" y="4377240"/>
            <a:ext cx="1806840" cy="2403000"/>
          </a:xfrm>
          <a:prstGeom prst="rect">
            <a:avLst/>
          </a:prstGeom>
          <a:ln>
            <a:noFill/>
          </a:ln>
        </p:spPr>
      </p:pic>
      <p:pic>
        <p:nvPicPr>
          <p:cNvPr id="186" name="Image 10" descr=""/>
          <p:cNvPicPr/>
          <p:nvPr/>
        </p:nvPicPr>
        <p:blipFill>
          <a:blip r:embed="rId5"/>
          <a:stretch/>
        </p:blipFill>
        <p:spPr>
          <a:xfrm>
            <a:off x="9963720" y="148680"/>
            <a:ext cx="1704960" cy="2406960"/>
          </a:xfrm>
          <a:prstGeom prst="rect">
            <a:avLst/>
          </a:prstGeom>
          <a:ln>
            <a:noFill/>
          </a:ln>
        </p:spPr>
      </p:pic>
      <p:pic>
        <p:nvPicPr>
          <p:cNvPr id="187" name="Image 11" descr=""/>
          <p:cNvPicPr/>
          <p:nvPr/>
        </p:nvPicPr>
        <p:blipFill>
          <a:blip r:embed="rId6"/>
          <a:stretch/>
        </p:blipFill>
        <p:spPr>
          <a:xfrm>
            <a:off x="9963720" y="3214080"/>
            <a:ext cx="1639440" cy="2567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" dur="10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  <a:ea typeface="Calibri Light"/>
              </a:rPr>
              <a:t>Langue moderne Anglais "tardif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9" name="Espace réservé du contenu 3" descr=""/>
          <p:cNvPicPr/>
          <p:nvPr/>
        </p:nvPicPr>
        <p:blipFill>
          <a:blip r:embed="rId1"/>
          <a:stretch/>
        </p:blipFill>
        <p:spPr>
          <a:xfrm>
            <a:off x="989280" y="1690560"/>
            <a:ext cx="3230640" cy="4063320"/>
          </a:xfrm>
          <a:prstGeom prst="rect">
            <a:avLst/>
          </a:prstGeom>
          <a:ln>
            <a:noFill/>
          </a:ln>
        </p:spPr>
      </p:pic>
      <p:pic>
        <p:nvPicPr>
          <p:cNvPr id="190" name="Image 4" descr=""/>
          <p:cNvPicPr/>
          <p:nvPr/>
        </p:nvPicPr>
        <p:blipFill>
          <a:blip r:embed="rId2"/>
          <a:stretch/>
        </p:blipFill>
        <p:spPr>
          <a:xfrm>
            <a:off x="5416200" y="1690560"/>
            <a:ext cx="3178800" cy="4011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-228600" y="4068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77000"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</a:rPr>
              <a:t>Langue moderne Anglais "tardif</a:t>
            </a:r>
            <a:br/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992880" y="189000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Livre de lecture à lire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Vidéos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Films et activités plus ludiques en fin de période 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3" name="Image 3" descr=""/>
          <p:cNvPicPr/>
          <p:nvPr/>
        </p:nvPicPr>
        <p:blipFill>
          <a:blip r:embed="rId1"/>
          <a:stretch/>
        </p:blipFill>
        <p:spPr>
          <a:xfrm>
            <a:off x="10121040" y="365040"/>
            <a:ext cx="1777680" cy="2518200"/>
          </a:xfrm>
          <a:prstGeom prst="rect">
            <a:avLst/>
          </a:prstGeom>
          <a:ln>
            <a:noFill/>
          </a:ln>
        </p:spPr>
      </p:pic>
      <p:pic>
        <p:nvPicPr>
          <p:cNvPr id="194" name="Image 4" descr=""/>
          <p:cNvPicPr/>
          <p:nvPr/>
        </p:nvPicPr>
        <p:blipFill>
          <a:blip r:embed="rId2"/>
          <a:stretch/>
        </p:blipFill>
        <p:spPr>
          <a:xfrm>
            <a:off x="9730440" y="3168000"/>
            <a:ext cx="2168280" cy="3272040"/>
          </a:xfrm>
          <a:prstGeom prst="rect">
            <a:avLst/>
          </a:prstGeom>
          <a:ln>
            <a:noFill/>
          </a:ln>
        </p:spPr>
      </p:pic>
      <p:pic>
        <p:nvPicPr>
          <p:cNvPr id="195" name="Image 5" descr=""/>
          <p:cNvPicPr/>
          <p:nvPr/>
        </p:nvPicPr>
        <p:blipFill>
          <a:blip r:embed="rId3"/>
          <a:stretch/>
        </p:blipFill>
        <p:spPr>
          <a:xfrm>
            <a:off x="393840" y="3871800"/>
            <a:ext cx="3421440" cy="2568240"/>
          </a:xfrm>
          <a:prstGeom prst="rect">
            <a:avLst/>
          </a:prstGeom>
          <a:ln>
            <a:noFill/>
          </a:ln>
        </p:spPr>
      </p:pic>
      <p:pic>
        <p:nvPicPr>
          <p:cNvPr id="196" name="Image 6" descr=""/>
          <p:cNvPicPr/>
          <p:nvPr/>
        </p:nvPicPr>
        <p:blipFill>
          <a:blip r:embed="rId4"/>
          <a:stretch/>
        </p:blipFill>
        <p:spPr>
          <a:xfrm>
            <a:off x="4168080" y="3871800"/>
            <a:ext cx="2133720" cy="2985840"/>
          </a:xfrm>
          <a:prstGeom prst="rect">
            <a:avLst/>
          </a:prstGeom>
          <a:ln>
            <a:noFill/>
          </a:ln>
        </p:spPr>
      </p:pic>
      <p:pic>
        <p:nvPicPr>
          <p:cNvPr id="197" name="Image 7" descr=""/>
          <p:cNvPicPr/>
          <p:nvPr/>
        </p:nvPicPr>
        <p:blipFill>
          <a:blip r:embed="rId5"/>
          <a:stretch/>
        </p:blipFill>
        <p:spPr>
          <a:xfrm>
            <a:off x="6901200" y="3552840"/>
            <a:ext cx="2783160" cy="320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0000" p14:dur="2000"/>
    </mc:Choice>
    <mc:Fallback>
      <p:transition spd="slow" advTm="10000"/>
    </mc:Fallback>
  </mc:AlternateContent>
  <p:timing>
    <p:tnLst>
      <p:par>
        <p:cTn id="147" dur="indefinite" restart="never" nodeType="tmRoot">
          <p:childTnLst>
            <p:seq>
              <p:cTn id="148" dur="indefinite" nodeType="mainSeq"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00"/>
                            </p:stCondLst>
                            <p:childTnLst>
                              <p:par>
                                <p:cTn id="169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1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839880" y="365040"/>
            <a:ext cx="10515240" cy="882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</a:rPr>
              <a:t>La géographie en immersion </a:t>
            </a:r>
            <a:r>
              <a:rPr b="0" lang="fr-FR" sz="4400" spc="-1" strike="noStrike" u="sng">
                <a:solidFill>
                  <a:srgbClr val="000000"/>
                </a:solidFill>
                <a:uFillTx/>
                <a:latin typeface="Calibri Light"/>
              </a:rPr>
              <a:t> </a:t>
            </a:r>
            <a:endParaRPr b="0" lang="fr-FR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839880" y="1468080"/>
            <a:ext cx="5157360" cy="13777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5000"/>
          </a:bodyPr>
          <a:p>
            <a:pPr>
              <a:lnSpc>
                <a:spcPct val="70000"/>
              </a:lnSpc>
              <a:spcBef>
                <a:spcPts val="601"/>
              </a:spcBef>
            </a:pPr>
            <a:r>
              <a:rPr b="1" i="1" lang="fr-FR" sz="7400" spc="-1" strike="noStrike" u="sng">
                <a:solidFill>
                  <a:srgbClr val="000000"/>
                </a:solidFill>
                <a:uFillTx/>
                <a:latin typeface="Calibri"/>
              </a:rPr>
              <a:t>2H de Géographie :</a:t>
            </a:r>
            <a:endParaRPr b="0" lang="fr-FR" sz="7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601"/>
              </a:spcBef>
            </a:pPr>
            <a:endParaRPr b="0" lang="fr-FR" sz="7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601"/>
              </a:spcBef>
            </a:pPr>
            <a:r>
              <a:rPr b="1" i="1" lang="fr-FR" sz="7400" spc="-1" strike="noStrike">
                <a:solidFill>
                  <a:srgbClr val="000000"/>
                </a:solidFill>
                <a:latin typeface="Calibri"/>
              </a:rPr>
              <a:t>Le cours de géographie en 1</a:t>
            </a:r>
            <a:r>
              <a:rPr b="1" i="1" lang="fr-FR" sz="7400" spc="-1" strike="noStrike" baseline="30000">
                <a:solidFill>
                  <a:srgbClr val="000000"/>
                </a:solidFill>
                <a:latin typeface="Calibri"/>
              </a:rPr>
              <a:t>ère</a:t>
            </a:r>
            <a:r>
              <a:rPr b="1" i="1" lang="fr-FR" sz="7400" spc="-1" strike="noStrike">
                <a:solidFill>
                  <a:srgbClr val="000000"/>
                </a:solidFill>
                <a:latin typeface="Calibri"/>
              </a:rPr>
              <a:t> année</a:t>
            </a:r>
            <a:endParaRPr b="0" lang="fr-FR" sz="7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1001"/>
              </a:spcBef>
            </a:pPr>
            <a:r>
              <a:rPr b="1" i="1" lang="fr-FR" sz="7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i="1" lang="fr-FR" sz="7400" spc="-1" strike="noStrike">
                <a:solidFill>
                  <a:srgbClr val="000000"/>
                </a:solidFill>
                <a:latin typeface="Calibri"/>
              </a:rPr>
              <a:t>est composé de 2 thèmes principaux</a:t>
            </a:r>
            <a:endParaRPr b="0" lang="fr-FR" sz="7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TextShape 3"/>
          <p:cNvSpPr txBox="1"/>
          <p:nvPr/>
        </p:nvSpPr>
        <p:spPr>
          <a:xfrm>
            <a:off x="839880" y="2846160"/>
            <a:ext cx="5157360" cy="3342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44000"/>
          </a:bodyPr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1" i="1" lang="fr-FR" sz="5400" spc="-1" strike="noStrike">
                <a:solidFill>
                  <a:srgbClr val="4472c4"/>
                </a:solidFill>
                <a:latin typeface="Calibri"/>
                <a:ea typeface="Calibri"/>
              </a:rPr>
              <a:t>LES COULEURS </a:t>
            </a:r>
            <a:endParaRPr b="0" lang="fr-FR" sz="5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1" i="1" lang="fr-FR" sz="5400" spc="-1" strike="noStrike">
                <a:solidFill>
                  <a:srgbClr val="4472c4"/>
                </a:solidFill>
                <a:latin typeface="Calibri"/>
                <a:ea typeface="Calibri"/>
              </a:rPr>
              <a:t>DE LA TERRE</a:t>
            </a:r>
            <a:endParaRPr b="0" lang="fr-FR" sz="5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b="1" i="1" lang="fr-FR" sz="5400" spc="-1" strike="noStrike">
                <a:solidFill>
                  <a:srgbClr val="4472c4"/>
                </a:solidFill>
                <a:latin typeface="Calibri"/>
                <a:ea typeface="Calibri"/>
              </a:rPr>
              <a:t>&amp;</a:t>
            </a:r>
            <a:endParaRPr b="0" lang="fr-FR" sz="5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b="1" i="1" lang="fr-FR" sz="5400" spc="-1" strike="noStrike">
                <a:solidFill>
                  <a:srgbClr val="4472c4"/>
                </a:solidFill>
                <a:latin typeface="Calibri"/>
                <a:ea typeface="Calibri"/>
              </a:rPr>
              <a:t>DES MILLIARDS D’HOMMES SUR TERRE, ET MOI, ET MOI…</a:t>
            </a:r>
            <a:endParaRPr b="0" lang="fr-FR" sz="5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endParaRPr b="0" lang="fr-FR" sz="5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r>
              <a:rPr b="1" i="1" lang="fr-FR" sz="2800" spc="-1" strike="noStrike">
                <a:solidFill>
                  <a:srgbClr val="000000"/>
                </a:solidFill>
                <a:latin typeface="Calibri"/>
                <a:ea typeface="Calibri"/>
              </a:rPr>
              <a:t>Nous commençons dans l’espace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TextShape 4"/>
          <p:cNvSpPr txBox="1"/>
          <p:nvPr/>
        </p:nvSpPr>
        <p:spPr>
          <a:xfrm>
            <a:off x="6172200" y="1468080"/>
            <a:ext cx="5182920" cy="12618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</a:pPr>
            <a:r>
              <a:rPr b="1" i="1" lang="fr-FR" sz="2400" spc="-1" strike="noStrike" u="sng">
                <a:solidFill>
                  <a:srgbClr val="000000"/>
                </a:solidFill>
                <a:uFillTx/>
                <a:latin typeface="Calibri"/>
              </a:rPr>
              <a:t>2H of Geography: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601"/>
              </a:spcBef>
            </a:pP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TextShape 5"/>
          <p:cNvSpPr txBox="1"/>
          <p:nvPr/>
        </p:nvSpPr>
        <p:spPr>
          <a:xfrm>
            <a:off x="6172200" y="2846160"/>
            <a:ext cx="5182920" cy="35154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11000"/>
          </a:bodyPr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1" i="1" lang="fr-FR" sz="8400" spc="-1" strike="noStrike">
                <a:solidFill>
                  <a:srgbClr val="4472c4"/>
                </a:solidFill>
                <a:latin typeface="Calibri"/>
                <a:ea typeface="Calibri"/>
              </a:rPr>
              <a:t>THE COLOURS</a:t>
            </a:r>
            <a:endParaRPr b="0" lang="fr-FR" sz="8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1" i="1" lang="fr-FR" sz="8400" spc="-1" strike="noStrike">
                <a:solidFill>
                  <a:srgbClr val="4472c4"/>
                </a:solidFill>
                <a:latin typeface="Calibri"/>
                <a:ea typeface="Calibri"/>
              </a:rPr>
              <a:t>OF THE EARTH</a:t>
            </a:r>
            <a:endParaRPr b="0" lang="fr-FR" sz="8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r>
              <a:rPr b="1" i="1" lang="fr-FR" sz="7300" spc="-1" strike="noStrike">
                <a:solidFill>
                  <a:srgbClr val="4472c4"/>
                </a:solidFill>
                <a:latin typeface="Calibri"/>
                <a:ea typeface="Calibri"/>
              </a:rPr>
              <a:t>&amp;</a:t>
            </a:r>
            <a:endParaRPr b="0" lang="fr-FR" sz="73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i="1" lang="fr-FR" sz="8400" spc="-1" strike="noStrike">
                <a:solidFill>
                  <a:srgbClr val="4472c4"/>
                </a:solidFill>
                <a:latin typeface="Calibri"/>
                <a:ea typeface="Calibri"/>
              </a:rPr>
              <a:t>BILLIONS OF PEOPLE ON EARTH – AND WHAT ABOUT ME ?</a:t>
            </a:r>
            <a:endParaRPr b="0" lang="fr-FR" sz="8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</a:pPr>
            <a:endParaRPr b="0" lang="fr-FR" sz="8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8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601"/>
              </a:spcBef>
              <a:spcAft>
                <a:spcPts val="601"/>
              </a:spcAft>
            </a:pPr>
            <a:endParaRPr b="0" lang="fr-FR" sz="8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advTm="12000" p14:dur="10"/>
    </mc:Choice>
    <mc:Fallback>
      <p:transition advTm="12000"/>
    </mc:Fallback>
  </mc:AlternateContent>
  <p:timing>
    <p:tnLst>
      <p:par>
        <p:cTn id="181" dur="indefinite" restart="never" nodeType="tmRoot">
          <p:childTnLst>
            <p:seq>
              <p:cTn id="182" dur="indefinite" nodeType="mainSeq"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0"/>
                            </p:stCondLst>
                            <p:childTnLst>
                              <p:par>
                                <p:cTn id="18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1" dur="1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2" dur="10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10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7" dur="10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8" dur="1000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1000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10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3" dur="100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100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8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9" dur="1000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0" dur="1000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500"/>
                            </p:stCondLst>
                            <p:childTnLst>
                              <p:par>
                                <p:cTn id="21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4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5" dur="1000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6" dur="1000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0" dur="10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1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10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" dur="10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6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10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0" dur="10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1" dur="10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10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5" dur="10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6" dur="10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10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10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1" dur="1000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1000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5" dur="1000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6" dur="100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7" dur="1000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500"/>
                            </p:stCondLst>
                            <p:childTnLst>
                              <p:par>
                                <p:cTn id="24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1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2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3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6" dur="1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7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1" dur="10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2" dur="100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3" dur="100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6" dur="10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7" dur="100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8" dur="100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1000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2" dur="1000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3" dur="1000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i="1" lang="fr-FR" sz="6000" spc="-1" strike="noStrike" u="sng">
                <a:solidFill>
                  <a:srgbClr val="000000"/>
                </a:solidFill>
                <a:uFillTx/>
                <a:latin typeface="Calibri Light"/>
              </a:rPr>
              <a:t>La géographie en immersion 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838080" y="1476000"/>
            <a:ext cx="10515240" cy="47005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4000"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2h de géographie: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Le programme de géographie en immersion est le même en "continuum" et  "tardif"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800" spc="-1" strike="noStrike">
                <a:solidFill>
                  <a:srgbClr val="c00000"/>
                </a:solidFill>
                <a:latin typeface="Calibri"/>
              </a:rPr>
              <a:t>LES COULEURS DE LA TERRE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1: De l’espace jusqu’à sur Terre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2: Les fuseaux horaires et les saisons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3: Projections cartographiques &amp; l’orientation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4: L’atlas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5: L’analyse des paysages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fr-FR" sz="2800" spc="-1" strike="noStrike">
                <a:solidFill>
                  <a:srgbClr val="c00000"/>
                </a:solidFill>
                <a:latin typeface="Calibri"/>
              </a:rPr>
              <a:t>DES MILLIARDS D’HOMMES SUR TERRE, ET MOI, ET MOI…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6: Population, les zones climatiques et le climat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Unité 7: La Belgique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fr-FR" sz="2800" spc="-1" strike="noStrike">
                <a:solidFill>
                  <a:srgbClr val="2f5597"/>
                </a:solidFill>
                <a:latin typeface="Calibri"/>
              </a:rPr>
              <a:t>Le cours de géographie est très visuel, et certains éléments sont simplifiés pour aider la compréhension des différents concepts. 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advTm="15000" p14:dur="2000"/>
    </mc:Choice>
    <mc:Fallback>
      <p:transition spd="slow" advTm="15000"/>
    </mc:Fallback>
  </mc:AlternateContent>
  <p:timing>
    <p:tnLst>
      <p:par>
        <p:cTn id="274" dur="indefinite" restart="never" nodeType="tmRoot">
          <p:childTnLst>
            <p:seq>
              <p:cTn id="275" dur="indefinite" nodeType="mainSeq"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nodeType="with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500"/>
                            </p:stCondLst>
                            <p:childTnLst>
                              <p:par>
                                <p:cTn id="282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4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000"/>
                            </p:stCondLst>
                            <p:childTnLst>
                              <p:par>
                                <p:cTn id="286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8" dur="10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4500"/>
                            </p:stCondLst>
                            <p:childTnLst>
                              <p:par>
                                <p:cTn id="29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2" dur="10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6000"/>
                            </p:stCondLst>
                            <p:childTnLst>
                              <p:par>
                                <p:cTn id="294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6" dur="10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7" dur="100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8" dur="1000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nodeType="with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1" dur="10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3" dur="1000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nodeType="with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6" dur="10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7" dur="1000" fill="hold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nodeType="with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1" dur="1000"/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2" dur="1000" fill="hold"/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3" dur="1000" fill="hold"/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nodeType="with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6" dur="1000"/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7" dur="1000" fill="hold"/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8" dur="1000" fill="hold"/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7500"/>
                            </p:stCondLst>
                            <p:childTnLst>
                              <p:par>
                                <p:cTn id="320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2" dur="1000"/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3" dur="1000" fill="hold"/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4" dur="1000" fill="hold"/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000"/>
                            </p:stCondLst>
                            <p:childTnLst>
                              <p:par>
                                <p:cTn id="326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8" dur="1000"/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9" dur="1000" fill="hold"/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3" dur="1000"/>
                                        <p:tgtEl>
                                          <p:spTgt spid="2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4" dur="1000" fill="hold"/>
                                        <p:tgtEl>
                                          <p:spTgt spid="2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5" dur="1000" fill="hold"/>
                                        <p:tgtEl>
                                          <p:spTgt spid="2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7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9" dur="1000"/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0" dur="1000" fill="hold"/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1" dur="1000" fill="hold"/>
                                        <p:tgtEl>
                                          <p:spTgt spid="2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3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5" dur="1000"/>
                                        <p:tgtEl>
                                          <p:spTgt spid="2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6" dur="1000" fill="hold"/>
                                        <p:tgtEl>
                                          <p:spTgt spid="2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7" dur="1000" fill="hold"/>
                                        <p:tgtEl>
                                          <p:spTgt spid="2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LibreOffice/6.1.5.2$Windows_X86_64 LibreOffice_project/90f8dcf33c87b3705e78202e3df5142b201bd805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2021-12-29T13:40:14Z</dcterms:created>
  <dc:creator>christophe decauwers</dc:creator>
  <dc:description/>
  <dc:language>fr-FR</dc:language>
  <cp:lastModifiedBy/>
  <dcterms:modified xsi:type="dcterms:W3CDTF">2022-01-17T08:29:36Z</dcterms:modified>
  <cp:revision>2</cp:revision>
  <dc:subject/>
  <dc:title>L’immersion en anglais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Notes">
    <vt:i4>0</vt:i4>
  </property>
  <property fmtid="{D5CDD505-2E9C-101B-9397-08002B2CF9AE}" pid="7" name="PresentationFormat">
    <vt:lpwstr>Grand écran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21</vt:i4>
  </property>
</Properties>
</file>